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3ECE5A-DACB-4C7F-92C6-DF062E09A63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2EE21A6-CA7C-4C2F-873D-5FC41D3224E2}">
      <dgm:prSet/>
      <dgm:spPr/>
      <dgm:t>
        <a:bodyPr/>
        <a:lstStyle/>
        <a:p>
          <a:r>
            <a:rPr lang="ru-RU"/>
            <a:t>рассеянная </a:t>
          </a:r>
          <a:endParaRPr lang="en-US"/>
        </a:p>
      </dgm:t>
    </dgm:pt>
    <dgm:pt modelId="{CC66D764-FC51-4FD6-B1C0-642FE0A9D932}" type="parTrans" cxnId="{FA725DA8-7C31-478B-A8D5-8EC406C895C4}">
      <dgm:prSet/>
      <dgm:spPr/>
      <dgm:t>
        <a:bodyPr/>
        <a:lstStyle/>
        <a:p>
          <a:endParaRPr lang="en-US"/>
        </a:p>
      </dgm:t>
    </dgm:pt>
    <dgm:pt modelId="{3D82ABBB-B5DF-456B-98F3-C147494E576C}" type="sibTrans" cxnId="{FA725DA8-7C31-478B-A8D5-8EC406C895C4}">
      <dgm:prSet/>
      <dgm:spPr/>
      <dgm:t>
        <a:bodyPr/>
        <a:lstStyle/>
        <a:p>
          <a:endParaRPr lang="en-US"/>
        </a:p>
      </dgm:t>
    </dgm:pt>
    <dgm:pt modelId="{111545A5-62D9-4C39-B43D-AABDB08A2E1D}">
      <dgm:prSet/>
      <dgm:spPr/>
      <dgm:t>
        <a:bodyPr/>
        <a:lstStyle/>
        <a:p>
          <a:r>
            <a:rPr lang="ru-RU"/>
            <a:t>централизованная</a:t>
          </a:r>
          <a:endParaRPr lang="en-US"/>
        </a:p>
      </dgm:t>
    </dgm:pt>
    <dgm:pt modelId="{DB5A696A-F9E2-4EFE-BADB-DF5B3A650F2D}" type="parTrans" cxnId="{B317DC50-918E-4A43-ABC9-AF28B7BBCF3F}">
      <dgm:prSet/>
      <dgm:spPr/>
      <dgm:t>
        <a:bodyPr/>
        <a:lstStyle/>
        <a:p>
          <a:endParaRPr lang="en-US"/>
        </a:p>
      </dgm:t>
    </dgm:pt>
    <dgm:pt modelId="{012BFE49-AE42-430D-9BD2-0BED4B2EAD31}" type="sibTrans" cxnId="{B317DC50-918E-4A43-ABC9-AF28B7BBCF3F}">
      <dgm:prSet/>
      <dgm:spPr/>
      <dgm:t>
        <a:bodyPr/>
        <a:lstStyle/>
        <a:p>
          <a:endParaRPr lang="en-US"/>
        </a:p>
      </dgm:t>
    </dgm:pt>
    <dgm:pt modelId="{D77EE098-3F25-464A-9000-4AA9AF6B8BEA}" type="pres">
      <dgm:prSet presAssocID="{453ECE5A-DACB-4C7F-92C6-DF062E09A636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C60DD6-599F-491E-91B6-D8CEC9B4CF9F}" type="pres">
      <dgm:prSet presAssocID="{72EE21A6-CA7C-4C2F-873D-5FC41D3224E2}" presName="compNode" presStyleCnt="0"/>
      <dgm:spPr/>
    </dgm:pt>
    <dgm:pt modelId="{30A9D977-19DE-4BD0-87D1-F8E3CA12DF36}" type="pres">
      <dgm:prSet presAssocID="{72EE21A6-CA7C-4C2F-873D-5FC41D3224E2}" presName="bgRect" presStyleLbl="bgShp" presStyleIdx="0" presStyleCnt="2"/>
      <dgm:spPr/>
    </dgm:pt>
    <dgm:pt modelId="{C0EF7BCF-3C7C-401D-BEE4-AF26C122202E}" type="pres">
      <dgm:prSet presAssocID="{72EE21A6-CA7C-4C2F-873D-5FC41D3224E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Wind Chime"/>
        </a:ext>
      </dgm:extLst>
    </dgm:pt>
    <dgm:pt modelId="{7A478563-2C8A-4762-8F68-D47938B8AF45}" type="pres">
      <dgm:prSet presAssocID="{72EE21A6-CA7C-4C2F-873D-5FC41D3224E2}" presName="spaceRect" presStyleCnt="0"/>
      <dgm:spPr/>
    </dgm:pt>
    <dgm:pt modelId="{2FC530A0-D12C-450C-9432-2C3EDCEA3939}" type="pres">
      <dgm:prSet presAssocID="{72EE21A6-CA7C-4C2F-873D-5FC41D3224E2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C95335D-69C7-4E8F-B045-54FB3A9BAA97}" type="pres">
      <dgm:prSet presAssocID="{3D82ABBB-B5DF-456B-98F3-C147494E576C}" presName="sibTrans" presStyleCnt="0"/>
      <dgm:spPr/>
    </dgm:pt>
    <dgm:pt modelId="{501C79DC-8191-4C26-B450-F4C8B3904819}" type="pres">
      <dgm:prSet presAssocID="{111545A5-62D9-4C39-B43D-AABDB08A2E1D}" presName="compNode" presStyleCnt="0"/>
      <dgm:spPr/>
    </dgm:pt>
    <dgm:pt modelId="{49E28619-5D80-497A-9F92-45D3564BC809}" type="pres">
      <dgm:prSet presAssocID="{111545A5-62D9-4C39-B43D-AABDB08A2E1D}" presName="bgRect" presStyleLbl="bgShp" presStyleIdx="1" presStyleCnt="2"/>
      <dgm:spPr/>
    </dgm:pt>
    <dgm:pt modelId="{53709EA2-20E9-43EE-AAA9-B1B7FFB0BA5B}" type="pres">
      <dgm:prSet presAssocID="{111545A5-62D9-4C39-B43D-AABDB08A2E1D}" presName="iconRect" presStyleLbl="node1" presStyleIdx="1" presStyleCnt="2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Glue"/>
        </a:ext>
      </dgm:extLst>
    </dgm:pt>
    <dgm:pt modelId="{700310C6-772A-479C-AC3F-A544E200AF63}" type="pres">
      <dgm:prSet presAssocID="{111545A5-62D9-4C39-B43D-AABDB08A2E1D}" presName="spaceRect" presStyleCnt="0"/>
      <dgm:spPr/>
    </dgm:pt>
    <dgm:pt modelId="{B49A3E7A-E372-42E3-A53E-D6C8586F8C3B}" type="pres">
      <dgm:prSet presAssocID="{111545A5-62D9-4C39-B43D-AABDB08A2E1D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B317DC50-918E-4A43-ABC9-AF28B7BBCF3F}" srcId="{453ECE5A-DACB-4C7F-92C6-DF062E09A636}" destId="{111545A5-62D9-4C39-B43D-AABDB08A2E1D}" srcOrd="1" destOrd="0" parTransId="{DB5A696A-F9E2-4EFE-BADB-DF5B3A650F2D}" sibTransId="{012BFE49-AE42-430D-9BD2-0BED4B2EAD31}"/>
    <dgm:cxn modelId="{69A312DB-2335-4A19-9905-F70048D3338E}" type="presOf" srcId="{453ECE5A-DACB-4C7F-92C6-DF062E09A636}" destId="{D77EE098-3F25-464A-9000-4AA9AF6B8BEA}" srcOrd="0" destOrd="0" presId="urn:microsoft.com/office/officeart/2018/2/layout/IconVerticalSolidList"/>
    <dgm:cxn modelId="{FA725DA8-7C31-478B-A8D5-8EC406C895C4}" srcId="{453ECE5A-DACB-4C7F-92C6-DF062E09A636}" destId="{72EE21A6-CA7C-4C2F-873D-5FC41D3224E2}" srcOrd="0" destOrd="0" parTransId="{CC66D764-FC51-4FD6-B1C0-642FE0A9D932}" sibTransId="{3D82ABBB-B5DF-456B-98F3-C147494E576C}"/>
    <dgm:cxn modelId="{6A41553C-A3E6-4118-ABDD-74E435C8D621}" type="presOf" srcId="{72EE21A6-CA7C-4C2F-873D-5FC41D3224E2}" destId="{2FC530A0-D12C-450C-9432-2C3EDCEA3939}" srcOrd="0" destOrd="0" presId="urn:microsoft.com/office/officeart/2018/2/layout/IconVerticalSolidList"/>
    <dgm:cxn modelId="{9B19A5AD-1985-4635-97AE-E56BBDC81500}" type="presOf" srcId="{111545A5-62D9-4C39-B43D-AABDB08A2E1D}" destId="{B49A3E7A-E372-42E3-A53E-D6C8586F8C3B}" srcOrd="0" destOrd="0" presId="urn:microsoft.com/office/officeart/2018/2/layout/IconVerticalSolidList"/>
    <dgm:cxn modelId="{9D63E9EC-A5C5-43E1-A737-5B8E8F143916}" type="presParOf" srcId="{D77EE098-3F25-464A-9000-4AA9AF6B8BEA}" destId="{29C60DD6-599F-491E-91B6-D8CEC9B4CF9F}" srcOrd="0" destOrd="0" presId="urn:microsoft.com/office/officeart/2018/2/layout/IconVerticalSolidList"/>
    <dgm:cxn modelId="{CD057A5A-729C-40F3-8642-5C1875D2FD08}" type="presParOf" srcId="{29C60DD6-599F-491E-91B6-D8CEC9B4CF9F}" destId="{30A9D977-19DE-4BD0-87D1-F8E3CA12DF36}" srcOrd="0" destOrd="0" presId="urn:microsoft.com/office/officeart/2018/2/layout/IconVerticalSolidList"/>
    <dgm:cxn modelId="{1706B0C1-BE63-49D4-A90F-D381E099C73E}" type="presParOf" srcId="{29C60DD6-599F-491E-91B6-D8CEC9B4CF9F}" destId="{C0EF7BCF-3C7C-401D-BEE4-AF26C122202E}" srcOrd="1" destOrd="0" presId="urn:microsoft.com/office/officeart/2018/2/layout/IconVerticalSolidList"/>
    <dgm:cxn modelId="{2B81F0F8-636D-42B6-8EFA-FD90B6F0AED2}" type="presParOf" srcId="{29C60DD6-599F-491E-91B6-D8CEC9B4CF9F}" destId="{7A478563-2C8A-4762-8F68-D47938B8AF45}" srcOrd="2" destOrd="0" presId="urn:microsoft.com/office/officeart/2018/2/layout/IconVerticalSolidList"/>
    <dgm:cxn modelId="{332A4688-C656-4535-A1C7-48EF01E26D92}" type="presParOf" srcId="{29C60DD6-599F-491E-91B6-D8CEC9B4CF9F}" destId="{2FC530A0-D12C-450C-9432-2C3EDCEA3939}" srcOrd="3" destOrd="0" presId="urn:microsoft.com/office/officeart/2018/2/layout/IconVerticalSolidList"/>
    <dgm:cxn modelId="{C075B783-8F19-4361-8AF9-18A23ACB0D20}" type="presParOf" srcId="{D77EE098-3F25-464A-9000-4AA9AF6B8BEA}" destId="{4C95335D-69C7-4E8F-B045-54FB3A9BAA97}" srcOrd="1" destOrd="0" presId="urn:microsoft.com/office/officeart/2018/2/layout/IconVerticalSolidList"/>
    <dgm:cxn modelId="{66BFD15A-8399-4747-AA1A-BF0F347D2BCB}" type="presParOf" srcId="{D77EE098-3F25-464A-9000-4AA9AF6B8BEA}" destId="{501C79DC-8191-4C26-B450-F4C8B3904819}" srcOrd="2" destOrd="0" presId="urn:microsoft.com/office/officeart/2018/2/layout/IconVerticalSolidList"/>
    <dgm:cxn modelId="{5DEEAEB0-E056-4E74-961E-C675C35E442A}" type="presParOf" srcId="{501C79DC-8191-4C26-B450-F4C8B3904819}" destId="{49E28619-5D80-497A-9F92-45D3564BC809}" srcOrd="0" destOrd="0" presId="urn:microsoft.com/office/officeart/2018/2/layout/IconVerticalSolidList"/>
    <dgm:cxn modelId="{93FF729A-84A2-4417-9DDB-DF7E82AE0AB9}" type="presParOf" srcId="{501C79DC-8191-4C26-B450-F4C8B3904819}" destId="{53709EA2-20E9-43EE-AAA9-B1B7FFB0BA5B}" srcOrd="1" destOrd="0" presId="urn:microsoft.com/office/officeart/2018/2/layout/IconVerticalSolidList"/>
    <dgm:cxn modelId="{0BF36CED-7EFD-486C-9BE5-9385F80D22EC}" type="presParOf" srcId="{501C79DC-8191-4C26-B450-F4C8B3904819}" destId="{700310C6-772A-479C-AC3F-A544E200AF63}" srcOrd="2" destOrd="0" presId="urn:microsoft.com/office/officeart/2018/2/layout/IconVerticalSolidList"/>
    <dgm:cxn modelId="{153EBD7D-0117-4A39-A67D-DFA1CB60B47C}" type="presParOf" srcId="{501C79DC-8191-4C26-B450-F4C8B3904819}" destId="{B49A3E7A-E372-42E3-A53E-D6C8586F8C3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9D977-19DE-4BD0-87D1-F8E3CA12DF36}">
      <dsp:nvSpPr>
        <dsp:cNvPr id="0" name=""/>
        <dsp:cNvSpPr/>
      </dsp:nvSpPr>
      <dsp:spPr>
        <a:xfrm>
          <a:off x="0" y="800734"/>
          <a:ext cx="5607050" cy="14782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F7BCF-3C7C-401D-BEE4-AF26C122202E}">
      <dsp:nvSpPr>
        <dsp:cNvPr id="0" name=""/>
        <dsp:cNvSpPr/>
      </dsp:nvSpPr>
      <dsp:spPr>
        <a:xfrm>
          <a:off x="447179" y="1133347"/>
          <a:ext cx="813054" cy="8130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530A0-D12C-450C-9432-2C3EDCEA3939}">
      <dsp:nvSpPr>
        <dsp:cNvPr id="0" name=""/>
        <dsp:cNvSpPr/>
      </dsp:nvSpPr>
      <dsp:spPr>
        <a:xfrm>
          <a:off x="1707413" y="800734"/>
          <a:ext cx="3899636" cy="1478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51" tIns="156451" rIns="156451" bIns="15645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/>
            <a:t>рассеянная </a:t>
          </a:r>
          <a:endParaRPr lang="en-US" sz="2500" kern="1200"/>
        </a:p>
      </dsp:txBody>
      <dsp:txXfrm>
        <a:off x="1707413" y="800734"/>
        <a:ext cx="3899636" cy="1478280"/>
      </dsp:txXfrm>
    </dsp:sp>
    <dsp:sp modelId="{49E28619-5D80-497A-9F92-45D3564BC809}">
      <dsp:nvSpPr>
        <dsp:cNvPr id="0" name=""/>
        <dsp:cNvSpPr/>
      </dsp:nvSpPr>
      <dsp:spPr>
        <a:xfrm>
          <a:off x="0" y="2648585"/>
          <a:ext cx="5607050" cy="14782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709EA2-20E9-43EE-AAA9-B1B7FFB0BA5B}">
      <dsp:nvSpPr>
        <dsp:cNvPr id="0" name=""/>
        <dsp:cNvSpPr/>
      </dsp:nvSpPr>
      <dsp:spPr>
        <a:xfrm>
          <a:off x="447179" y="2981198"/>
          <a:ext cx="813054" cy="813054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9A3E7A-E372-42E3-A53E-D6C8586F8C3B}">
      <dsp:nvSpPr>
        <dsp:cNvPr id="0" name=""/>
        <dsp:cNvSpPr/>
      </dsp:nvSpPr>
      <dsp:spPr>
        <a:xfrm>
          <a:off x="1707413" y="2648585"/>
          <a:ext cx="3899636" cy="1478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51" tIns="156451" rIns="156451" bIns="156451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/>
            <a:t>централизованная</a:t>
          </a:r>
          <a:endParaRPr lang="en-US" sz="2500" kern="1200"/>
        </a:p>
      </dsp:txBody>
      <dsp:txXfrm>
        <a:off x="1707413" y="2648585"/>
        <a:ext cx="3899636" cy="1478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758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3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048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19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04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91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7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802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21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25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72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7D29D3E-1A6C-46E4-8417-510E5D1E8B49}" type="datetimeFigureOut">
              <a:rPr lang="ru-RU" smtClean="0"/>
              <a:t>15.11.2022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C9E66F-6C67-4974-BED5-65D0FA588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86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A8DD6-2E45-4749-8C40-F4F36688E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Дух предпринимательства преобразует экономику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A86083-D996-4C1E-8CF1-F7551E5393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63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2B5A6-FA32-4090-AA0D-C875435C1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964692"/>
            <a:ext cx="4879901" cy="1188720"/>
          </a:xfrm>
        </p:spPr>
        <p:txBody>
          <a:bodyPr>
            <a:normAutofit/>
          </a:bodyPr>
          <a:lstStyle/>
          <a:p>
            <a:r>
              <a:rPr lang="ru-RU" sz="2400" b="1" i="1" dirty="0"/>
              <a:t>Городская торговля</a:t>
            </a:r>
            <a:r>
              <a:rPr lang="ru-RU" sz="2400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EE0EF6-BAE9-477D-BB33-28F41B827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754" y="2587558"/>
            <a:ext cx="5032818" cy="3152470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Появление </a:t>
            </a:r>
            <a:r>
              <a:rPr lang="ru-RU" sz="2400" i="1" dirty="0"/>
              <a:t>крытых рынков, </a:t>
            </a:r>
            <a:r>
              <a:rPr lang="ru-RU" sz="2400" dirty="0"/>
              <a:t>чаще всего они были </a:t>
            </a:r>
            <a:r>
              <a:rPr lang="ru-RU" sz="2400" i="1" dirty="0"/>
              <a:t>специализированными</a:t>
            </a:r>
          </a:p>
          <a:p>
            <a:r>
              <a:rPr lang="ru-RU" sz="2400" dirty="0"/>
              <a:t>В городах было множество </a:t>
            </a:r>
            <a:r>
              <a:rPr lang="ru-RU" sz="2400" i="1" dirty="0"/>
              <a:t>торговых лавок</a:t>
            </a:r>
          </a:p>
          <a:p>
            <a:r>
              <a:rPr lang="ru-RU" sz="2400" dirty="0"/>
              <a:t>Неотъемлемым элементом городских улиц были </a:t>
            </a:r>
            <a:r>
              <a:rPr lang="ru-RU" sz="2400" i="1" dirty="0"/>
              <a:t>разносчики товаров</a:t>
            </a:r>
          </a:p>
          <a:p>
            <a:endParaRPr lang="ru-RU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9607E2-1C76-424B-8FF0-580615846E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-2"/>
            <a:ext cx="6096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A668AF-CC37-4641-8D2B-4C91B3ACB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2157" y="479893"/>
            <a:ext cx="5123687" cy="5458969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5B3165DC-54F4-4EF5-8B97-5BE55AA3DB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3355" y="644485"/>
            <a:ext cx="4756891" cy="51297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77FB1C-5EFF-42C6-BD80-F63B455BB39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 r="11710" b="4"/>
          <a:stretch/>
        </p:blipFill>
        <p:spPr bwMode="auto">
          <a:xfrm>
            <a:off x="6908387" y="805351"/>
            <a:ext cx="2203058" cy="1905043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5C3B91-639D-4DEF-BC2B-006A3924608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4" r="3" b="1021"/>
          <a:stretch/>
        </p:blipFill>
        <p:spPr bwMode="auto">
          <a:xfrm>
            <a:off x="9236477" y="805351"/>
            <a:ext cx="2130622" cy="1901952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0F10FA-F3A0-4A1B-90DC-6A31BDF19B3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5"/>
          <a:stretch/>
        </p:blipFill>
        <p:spPr bwMode="auto">
          <a:xfrm>
            <a:off x="6941976" y="2779733"/>
            <a:ext cx="4425123" cy="2823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5053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B663A-5A74-4806-BB4F-E1A605E1B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972" y="2286000"/>
            <a:ext cx="2784348" cy="2286000"/>
          </a:xfrm>
          <a:prstGeom prst="roundRect">
            <a:avLst>
              <a:gd name="adj" fmla="val 14141"/>
            </a:avLst>
          </a:prstGeom>
          <a:solidFill>
            <a:schemeClr val="accent2"/>
          </a:solidFill>
          <a:ln>
            <a:noFill/>
          </a:ln>
        </p:spPr>
        <p:txBody>
          <a:bodyPr vert="horz" lIns="182880" tIns="182880" rIns="182880" bIns="182880" rtlCol="0" anchor="ctr">
            <a:normAutofit fontScale="90000"/>
          </a:bodyPr>
          <a:lstStyle/>
          <a:p>
            <a:r>
              <a:rPr lang="en-US" b="1" i="1" dirty="0" err="1">
                <a:solidFill>
                  <a:srgbClr val="FFFFFF"/>
                </a:solidFill>
              </a:rPr>
              <a:t>Торговые</a:t>
            </a:r>
            <a:r>
              <a:rPr lang="en-US" b="1" i="1" dirty="0">
                <a:solidFill>
                  <a:srgbClr val="FFFFFF"/>
                </a:solidFill>
              </a:rPr>
              <a:t> </a:t>
            </a:r>
            <a:r>
              <a:rPr lang="en-US" b="1" i="1" dirty="0" err="1">
                <a:solidFill>
                  <a:srgbClr val="FFFFFF"/>
                </a:solidFill>
              </a:rPr>
              <a:t>компании</a:t>
            </a:r>
            <a:r>
              <a:rPr lang="en-US" b="1" i="1" dirty="0">
                <a:solidFill>
                  <a:srgbClr val="FFFFFF"/>
                </a:solidFill>
              </a:rPr>
              <a:t> и </a:t>
            </a:r>
            <a:r>
              <a:rPr lang="en-US" b="1" i="1" dirty="0" err="1">
                <a:solidFill>
                  <a:srgbClr val="FFFFFF"/>
                </a:solidFill>
              </a:rPr>
              <a:t>монополии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195A7738-D4D9-4E15-A635-CA28918C1A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554" y="2121408"/>
            <a:ext cx="2615184" cy="2615184"/>
          </a:xfrm>
          <a:prstGeom prst="round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13E79E-894E-4011-B4B0-93B31C4E1F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8017" y="640080"/>
            <a:ext cx="7662672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1DDD9C-2B95-4688-9DD6-D3AC34FF9E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7181" y="802767"/>
            <a:ext cx="7324344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FFD5F3D-D4E9-4792-8A6F-B6A44483487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58682" y="954786"/>
            <a:ext cx="6695895" cy="4164801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3C7B9D-C29E-4B5F-9BA6-1B7F19A273BD}"/>
              </a:ext>
            </a:extLst>
          </p:cNvPr>
          <p:cNvSpPr/>
          <p:nvPr/>
        </p:nvSpPr>
        <p:spPr>
          <a:xfrm>
            <a:off x="3629320" y="5903214"/>
            <a:ext cx="8201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Монопо́лия</a:t>
            </a:r>
            <a:r>
              <a:rPr lang="ru-RU" sz="2400" b="1" dirty="0"/>
              <a:t> </a:t>
            </a:r>
            <a:r>
              <a:rPr lang="ru-RU" sz="2400" dirty="0"/>
              <a:t>– исключительное право на производство или торговлю с какой-либо страной.</a:t>
            </a:r>
          </a:p>
        </p:txBody>
      </p:sp>
    </p:spTree>
    <p:extLst>
      <p:ext uri="{BB962C8B-B14F-4D97-AF65-F5344CB8AC3E}">
        <p14:creationId xmlns:p14="http://schemas.microsoft.com/office/powerpoint/2010/main" val="3780211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464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A0A71-CD56-436E-AC7C-7DB718FD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82" y="1079770"/>
            <a:ext cx="6512316" cy="4482043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pPr algn="l"/>
            <a:r>
              <a:rPr lang="en-US" sz="3600" dirty="0">
                <a:solidFill>
                  <a:schemeClr val="bg1"/>
                </a:solidFill>
              </a:rPr>
              <a:t>·</a:t>
            </a:r>
            <a:r>
              <a:rPr lang="en-US" sz="3600" dirty="0" err="1">
                <a:solidFill>
                  <a:schemeClr val="bg1"/>
                </a:solidFill>
              </a:rPr>
              <a:t>монополия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на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торговлю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· </a:t>
            </a:r>
            <a:r>
              <a:rPr lang="en-US" sz="3600" dirty="0" err="1">
                <a:solidFill>
                  <a:schemeClr val="bg1"/>
                </a:solidFill>
              </a:rPr>
              <a:t>основание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факто́рий</a:t>
            </a:r>
            <a:r>
              <a:rPr lang="en-US" sz="3600" dirty="0">
                <a:solidFill>
                  <a:schemeClr val="bg1"/>
                </a:solidFill>
              </a:rPr>
              <a:t> – </a:t>
            </a:r>
            <a:r>
              <a:rPr lang="en-US" sz="3600" dirty="0" err="1">
                <a:solidFill>
                  <a:schemeClr val="bg1"/>
                </a:solidFill>
              </a:rPr>
              <a:t>торговых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поселений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· </a:t>
            </a:r>
            <a:r>
              <a:rPr lang="en-US" sz="3600" dirty="0" err="1">
                <a:solidFill>
                  <a:schemeClr val="bg1"/>
                </a:solidFill>
              </a:rPr>
              <a:t>создание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армии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· </a:t>
            </a:r>
            <a:r>
              <a:rPr lang="en-US" sz="3600" dirty="0" err="1">
                <a:solidFill>
                  <a:schemeClr val="bg1"/>
                </a:solidFill>
              </a:rPr>
              <a:t>создание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частного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флота</a:t>
            </a:r>
            <a:r>
              <a:rPr lang="en-US" sz="3600" dirty="0">
                <a:solidFill>
                  <a:schemeClr val="bg1"/>
                </a:solidFill>
              </a:rPr>
              <a:t>;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· </a:t>
            </a:r>
            <a:r>
              <a:rPr lang="en-US" sz="3600" dirty="0" err="1">
                <a:solidFill>
                  <a:schemeClr val="bg1"/>
                </a:solidFill>
              </a:rPr>
              <a:t>сбор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налогов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  <a:r>
              <a:rPr lang="en-US" sz="2500" dirty="0">
                <a:solidFill>
                  <a:schemeClr val="bg1"/>
                </a:solidFill>
              </a:rPr>
              <a:t/>
            </a:r>
            <a:br>
              <a:rPr lang="en-US" sz="2500" dirty="0">
                <a:solidFill>
                  <a:schemeClr val="bg1"/>
                </a:solidFill>
              </a:rPr>
            </a:b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4B1809-0477-4BE0-A1D2-774953BC5C7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9990" y="210929"/>
            <a:ext cx="2436470" cy="2629187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F3CC6D-29B5-4CE8-A515-11888B37AB9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6936" y="2926168"/>
            <a:ext cx="4535064" cy="3931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1344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232F5-3081-4CC6-A4C9-822E92CB9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ru-RU" b="1" i="1">
                <a:solidFill>
                  <a:schemeClr val="bg1"/>
                </a:solidFill>
              </a:rPr>
              <a:t>Банки и биржи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781FD3-6D07-4A11-B183-5CDABEF03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71" y="2538919"/>
            <a:ext cx="4250986" cy="37937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Раньше они были частными, то есть принадлежали одному владельцу. Теперь появились государственные банки, которые принадлежали государству и управлялись им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Биржи – места, где заказчики и продавцы могли обсудить цены на товары и заключить сделку.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706CB1-EEB4-4746-A0E0-57696FCB14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763" y="916406"/>
            <a:ext cx="6250769" cy="4864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216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0BC020-BDBF-49EB-9898-BAB5BF5593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950C64-5D81-40F1-9601-8BA0D63BAE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44380-EAF6-4D53-BBC8-08576B197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766" y="3366851"/>
            <a:ext cx="8459562" cy="1046677"/>
          </a:xfrm>
          <a:noFill/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Зарождение капиталистических отношений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367E34-CE69-44CE-BA43-4AB2E41EF26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8757" y="350196"/>
            <a:ext cx="10778247" cy="2869375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0AA1180-96B0-483E-9966-6EB455AB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4622957"/>
            <a:ext cx="10856068" cy="1884847"/>
          </a:xfrm>
        </p:spPr>
        <p:txBody>
          <a:bodyPr>
            <a:normAutofit lnSpcReduction="10000"/>
          </a:bodyPr>
          <a:lstStyle/>
          <a:p>
            <a:r>
              <a:rPr lang="ru-RU" sz="2800" i="1" dirty="0">
                <a:solidFill>
                  <a:schemeClr val="bg1"/>
                </a:solidFill>
              </a:rPr>
              <a:t>Буржуазия</a:t>
            </a:r>
            <a:r>
              <a:rPr lang="ru-RU" sz="2800" dirty="0">
                <a:solidFill>
                  <a:schemeClr val="bg1"/>
                </a:solidFill>
              </a:rPr>
              <a:t>- это были люди, которые успешно зарабатывали свой капитал </a:t>
            </a:r>
          </a:p>
          <a:p>
            <a:r>
              <a:rPr lang="ru-RU" sz="2800" dirty="0" err="1">
                <a:solidFill>
                  <a:schemeClr val="bg1"/>
                </a:solidFill>
              </a:rPr>
              <a:t>Мануфакту́ра</a:t>
            </a:r>
            <a:r>
              <a:rPr lang="ru-RU" sz="2800" dirty="0">
                <a:solidFill>
                  <a:schemeClr val="bg1"/>
                </a:solidFill>
              </a:rPr>
              <a:t> – это производство, основанное на разделении труда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81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06818-8F35-432A-95F0-2D359A6D3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ru-RU">
                <a:solidFill>
                  <a:schemeClr val="bg1"/>
                </a:solidFill>
              </a:rPr>
              <a:t>Типы мануфактур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6815E41-410E-4FF4-B983-DE080C7F12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327649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2703161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97</Words>
  <Application>Microsoft Office PowerPoint</Application>
  <PresentationFormat>Широкоэкранный</PresentationFormat>
  <Paragraphs>17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Corbel</vt:lpstr>
      <vt:lpstr>Gill Sans MT</vt:lpstr>
      <vt:lpstr>Посылка</vt:lpstr>
      <vt:lpstr>Дух предпринимательства преобразует экономику</vt:lpstr>
      <vt:lpstr>Городская торговля </vt:lpstr>
      <vt:lpstr>Торговые компании и монополии</vt:lpstr>
      <vt:lpstr>·монополия на торговлю; · основание факто́рий – торговых поселений  · создание армии; · создание частного флота; · сбор налогов. </vt:lpstr>
      <vt:lpstr>Банки и биржи</vt:lpstr>
      <vt:lpstr>Зарождение капиталистических отношений. </vt:lpstr>
      <vt:lpstr>Типы мануфактур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Дух предпринимательства преобразует экономику</dc:title>
  <dc:creator>Алина Ишутина</dc:creator>
  <cp:lastModifiedBy>RePack by Diakov</cp:lastModifiedBy>
  <cp:revision>1</cp:revision>
  <dcterms:created xsi:type="dcterms:W3CDTF">2019-09-10T13:54:28Z</dcterms:created>
  <dcterms:modified xsi:type="dcterms:W3CDTF">2022-11-15T09:47:19Z</dcterms:modified>
</cp:coreProperties>
</file>