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6" r:id="rId2"/>
    <p:sldId id="258" r:id="rId3"/>
    <p:sldId id="262" r:id="rId4"/>
    <p:sldId id="264" r:id="rId5"/>
    <p:sldId id="265" r:id="rId6"/>
    <p:sldId id="283" r:id="rId7"/>
    <p:sldId id="276" r:id="rId8"/>
    <p:sldId id="277" r:id="rId9"/>
    <p:sldId id="278" r:id="rId10"/>
    <p:sldId id="279" r:id="rId11"/>
    <p:sldId id="282" r:id="rId12"/>
    <p:sldId id="286" r:id="rId13"/>
    <p:sldId id="284" r:id="rId14"/>
    <p:sldId id="285" r:id="rId15"/>
    <p:sldId id="280" r:id="rId1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1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DF78A4-584E-42B5-BA8F-DDC803EB1DCA}" type="datetimeFigureOut">
              <a:rPr lang="ru-RU" smtClean="0"/>
              <a:pPr/>
              <a:t>24.04.2022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39B72F-9EE9-4459-B3AD-6C9EC67E9E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5970588"/>
            <a:ext cx="9144000" cy="887412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-9525" y="6053138"/>
            <a:ext cx="2249488" cy="7127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2359025" y="6043613"/>
            <a:ext cx="6784975" cy="714375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>
          <a:xfrm>
            <a:off x="76200" y="6069013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BAEB4B6-A165-41F2-898F-19046F38D3E7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085975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F46C40E2-605D-4A1D-87D6-5BF54006B5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09738-C5EA-4E88-9AF8-01E2C85B6A2A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FDBF1-45CB-4118-9069-FFD41A9CD9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E7981C-79E6-4AD7-A479-04474AE8A0D4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8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5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39C443A-64A8-4693-950E-81475B3DDA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7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BF018489-A482-4180-9C2B-3AA579B49D31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6" name="Номер слайда 9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03B4E1B-3D5F-408A-81A2-40212EF05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Нижний колонтитул 11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Текст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Текст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7C7FA8FE-DC4A-4119-B166-65405B66C55E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8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F0E92929-330F-467E-AA4E-0449326145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Нижний колонтитул 13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06CCDB-61B1-43B4-AC1B-5B7430EC83FE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0F3F7-9DD1-448D-858C-349C398972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9CDD7-105F-4A88-9CE2-919F3CB40F65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3AD8A157-3B9B-4D3C-B11B-B070C0628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/>
          <a:lstStyle>
            <a:lvl1pPr algn="l">
              <a:buNone/>
              <a:defRPr sz="4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6AB527-F72D-423B-9169-FC1A258EAE79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93B1B2-615E-44AB-ABE0-16719BD404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 bwMode="white">
          <a:xfrm>
            <a:off x="-9525" y="4572000"/>
            <a:ext cx="9144000" cy="887413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-9525" y="4664075"/>
            <a:ext cx="1463675" cy="712788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544638" y="4654550"/>
            <a:ext cx="7599362" cy="712788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 bwMode="white">
          <a:xfrm>
            <a:off x="1447800" y="0"/>
            <a:ext cx="100013" cy="6867525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9" name="Дата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fld id="{ECF1A35F-F9C6-43A9-A13F-6198C9FCCD9F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10" name="Номер слайда 12"/>
          <p:cNvSpPr>
            <a:spLocks noGrp="1"/>
          </p:cNvSpPr>
          <p:nvPr>
            <p:ph type="sldNum" sz="quarter" idx="11"/>
          </p:nvPr>
        </p:nvSpPr>
        <p:spPr>
          <a:xfrm>
            <a:off x="0" y="4667250"/>
            <a:ext cx="1447800" cy="663575"/>
          </a:xfrm>
        </p:spPr>
        <p:txBody>
          <a:bodyPr rtlCol="0"/>
          <a:lstStyle>
            <a:lvl1pPr>
              <a:defRPr sz="2800"/>
            </a:lvl1pPr>
          </a:lstStyle>
          <a:p>
            <a:pPr>
              <a:defRPr/>
            </a:pPr>
            <a:fld id="{3A802C3B-4A4F-4E28-BDA5-3234F1E35D8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1" name="Нижний колонтитул 13"/>
          <p:cNvSpPr>
            <a:spLocks noGrp="1"/>
          </p:cNvSpPr>
          <p:nvPr>
            <p:ph type="ftr" sz="quarter" idx="12"/>
          </p:nvPr>
        </p:nvSpPr>
        <p:spPr>
          <a:xfrm>
            <a:off x="1600200" y="6248400"/>
            <a:ext cx="4572000" cy="365125"/>
          </a:xfrm>
        </p:spPr>
        <p:txBody>
          <a:bodyPr rtlCol="0"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FD20ED-DE38-410F-9AF7-9E59D557CE49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E6574C-DAD5-4A02-BAFC-9FE848FE29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 bwMode="white">
          <a:xfrm>
            <a:off x="6096000" y="0"/>
            <a:ext cx="320675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Прямоугольник 5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6553200" y="6248400"/>
            <a:ext cx="2209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50A999-D15C-473A-993D-392775607FA4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248400"/>
            <a:ext cx="5573713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367A36-506A-4C66-B80F-7AD19E3BF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29D6431-9D93-4F3F-8D6F-EB3231B3B9D1}" type="datetimeFigureOut">
              <a:rPr lang="ru-RU"/>
              <a:pPr>
                <a:defRPr/>
              </a:pPr>
              <a:t>24.04.2022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Прямоугольник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400" b="1"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8CF721A-0F8C-4D35-B40E-3B9C20DA0B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9" r:id="rId1"/>
    <p:sldLayoutId id="2147483805" r:id="rId2"/>
    <p:sldLayoutId id="2147483810" r:id="rId3"/>
    <p:sldLayoutId id="2147483811" r:id="rId4"/>
    <p:sldLayoutId id="2147483812" r:id="rId5"/>
    <p:sldLayoutId id="2147483806" r:id="rId6"/>
    <p:sldLayoutId id="2147483813" r:id="rId7"/>
    <p:sldLayoutId id="2147483807" r:id="rId8"/>
    <p:sldLayoutId id="2147483814" r:id="rId9"/>
    <p:sldLayoutId id="2147483808" r:id="rId10"/>
    <p:sldLayoutId id="21474838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9BBB59"/>
        </a:buClr>
        <a:buSzPct val="7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064A2"/>
        </a:buClr>
        <a:buSzPct val="65000"/>
        <a:buFont typeface="Wingdings" pitchFamily="2" charset="2"/>
        <a:buChar char="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0" y="1052736"/>
            <a:ext cx="7772400" cy="314325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6600" b="1" dirty="0" smtClean="0">
                <a:latin typeface="Comic Sans MS" pitchFamily="66" charset="0"/>
              </a:rPr>
              <a:t>Решение задач </a:t>
            </a:r>
            <a:br>
              <a:rPr lang="ru-RU" sz="6600" b="1" dirty="0" smtClean="0">
                <a:latin typeface="Comic Sans MS" pitchFamily="66" charset="0"/>
              </a:rPr>
            </a:br>
            <a:r>
              <a:rPr lang="ru-RU" sz="6600" b="1" dirty="0" smtClean="0">
                <a:latin typeface="Comic Sans MS" pitchFamily="66" charset="0"/>
              </a:rPr>
              <a:t>с процентами</a:t>
            </a:r>
            <a:r>
              <a:rPr lang="ru-RU" sz="6000" b="1" dirty="0" smtClean="0"/>
              <a:t/>
            </a:r>
            <a:br>
              <a:rPr lang="ru-RU" sz="6000" b="1" dirty="0" smtClean="0"/>
            </a:br>
            <a:endParaRPr lang="ru-RU" sz="6000" u="sng" dirty="0"/>
          </a:p>
        </p:txBody>
      </p:sp>
      <p:pic>
        <p:nvPicPr>
          <p:cNvPr id="4" name="Рисунок 4" descr="3.jpg"/>
          <p:cNvPicPr>
            <a:picLocks noChangeAspect="1"/>
          </p:cNvPicPr>
          <p:nvPr/>
        </p:nvPicPr>
        <p:blipFill>
          <a:blip r:embed="rId2" cstate="print"/>
          <a:srcRect r="14943"/>
          <a:stretch>
            <a:fillRect/>
          </a:stretch>
        </p:blipFill>
        <p:spPr bwMode="auto">
          <a:xfrm>
            <a:off x="5436097" y="3183501"/>
            <a:ext cx="3707904" cy="367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111547"/>
            <a:ext cx="2667000" cy="365125"/>
          </a:xfrm>
        </p:spPr>
        <p:txBody>
          <a:bodyPr/>
          <a:lstStyle/>
          <a:p>
            <a:pPr algn="ctr">
              <a:defRPr/>
            </a:pPr>
            <a:fld id="{751F4C35-A56E-445C-8B6E-D2CD3FF74058}" type="datetime1">
              <a:rPr lang="ru-RU" sz="2800" b="1" smtClean="0">
                <a:solidFill>
                  <a:schemeClr val="tx1"/>
                </a:solidFill>
                <a:latin typeface="Comic Sans MS" pitchFamily="66" charset="0"/>
              </a:rPr>
              <a:pPr algn="ctr">
                <a:defRPr/>
              </a:pPr>
              <a:t>24.04.2022</a:t>
            </a:fld>
            <a:endParaRPr lang="ru-RU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611188" y="115888"/>
            <a:ext cx="8137525" cy="1201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Выразите </a:t>
            </a:r>
            <a:r>
              <a:rPr lang="ru-RU" sz="3600" b="1" dirty="0">
                <a:solidFill>
                  <a:srgbClr val="C00000"/>
                </a:solidFill>
                <a:latin typeface="Comic Sans MS" pitchFamily="66" charset="0"/>
              </a:rPr>
              <a:t>проценты в виде десятичной дроби: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2714625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38 %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929438" y="2714625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= 0,38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72000" y="3714750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9 %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572000" y="4714875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164 %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572000" y="5786438"/>
            <a:ext cx="2000250" cy="785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0, 4 %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6858000" y="3714750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= 0,09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6858000" y="4714875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= 1,64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6858000" y="5786438"/>
            <a:ext cx="2000250" cy="785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= 0,004</a:t>
            </a:r>
          </a:p>
        </p:txBody>
      </p:sp>
      <p:pic>
        <p:nvPicPr>
          <p:cNvPr id="11275" name="Рисунок 19" descr="1.jpg"/>
          <p:cNvPicPr>
            <a:picLocks noChangeAspect="1"/>
          </p:cNvPicPr>
          <p:nvPr/>
        </p:nvPicPr>
        <p:blipFill>
          <a:blip r:embed="rId2" cstate="print"/>
          <a:srcRect l="4688" r="43750"/>
          <a:stretch>
            <a:fillRect/>
          </a:stretch>
        </p:blipFill>
        <p:spPr bwMode="auto">
          <a:xfrm>
            <a:off x="214313" y="2357438"/>
            <a:ext cx="3768725" cy="421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775" y="228600"/>
            <a:ext cx="8153400" cy="9906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C00000"/>
                </a:solidFill>
              </a:rPr>
              <a:t>Выразите дробь в виде процентов: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00063" y="2143125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99,4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500" y="2143125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= 9940%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00063" y="3143250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0,02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0063" y="4143375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0,53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00063" y="5214938"/>
            <a:ext cx="2000250" cy="785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/>
              <a:t>0,0 93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857500" y="3143250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= 2%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857500" y="4143375"/>
            <a:ext cx="2000250" cy="7858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= 53%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57500" y="5214938"/>
            <a:ext cx="2000250" cy="785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dirty="0"/>
              <a:t>= 9,3%</a:t>
            </a:r>
          </a:p>
        </p:txBody>
      </p:sp>
      <p:pic>
        <p:nvPicPr>
          <p:cNvPr id="12299" name="Рисунок 14" descr="9.jpg"/>
          <p:cNvPicPr>
            <a:picLocks noChangeAspect="1"/>
          </p:cNvPicPr>
          <p:nvPr/>
        </p:nvPicPr>
        <p:blipFill>
          <a:blip r:embed="rId2" cstate="print"/>
          <a:srcRect l="21204" t="6924" r="23822" b="4047"/>
          <a:stretch>
            <a:fillRect/>
          </a:stretch>
        </p:blipFill>
        <p:spPr bwMode="auto">
          <a:xfrm>
            <a:off x="5643563" y="1714500"/>
            <a:ext cx="300037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3"/>
          <p:cNvGrpSpPr>
            <a:grpSpLocks/>
          </p:cNvGrpSpPr>
          <p:nvPr/>
        </p:nvGrpSpPr>
        <p:grpSpPr bwMode="auto">
          <a:xfrm>
            <a:off x="500063" y="2500313"/>
            <a:ext cx="2051050" cy="2000250"/>
            <a:chOff x="331788" y="2571750"/>
            <a:chExt cx="2051050" cy="2001043"/>
          </a:xfrm>
        </p:grpSpPr>
        <p:sp>
          <p:nvSpPr>
            <p:cNvPr id="35" name="Овал 34"/>
            <p:cNvSpPr/>
            <p:nvPr/>
          </p:nvSpPr>
          <p:spPr>
            <a:xfrm>
              <a:off x="331788" y="2576514"/>
              <a:ext cx="2051050" cy="1996279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36" name="Прямая соединительная линия 35"/>
            <p:cNvCxnSpPr>
              <a:stCxn id="35" idx="1"/>
              <a:endCxn id="35" idx="5"/>
            </p:cNvCxnSpPr>
            <p:nvPr/>
          </p:nvCxnSpPr>
          <p:spPr>
            <a:xfrm rot="16200000" flipH="1">
              <a:off x="652184" y="2848371"/>
              <a:ext cx="1410259" cy="14509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37" name="Прямая соединительная линия 36"/>
            <p:cNvCxnSpPr>
              <a:stCxn id="35" idx="0"/>
              <a:endCxn id="35" idx="4"/>
            </p:cNvCxnSpPr>
            <p:nvPr/>
          </p:nvCxnSpPr>
          <p:spPr>
            <a:xfrm rot="16200000" flipH="1">
              <a:off x="359173" y="3573065"/>
              <a:ext cx="1996279" cy="31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38" name="Прямая соединительная линия 37"/>
            <p:cNvCxnSpPr>
              <a:stCxn id="35" idx="2"/>
              <a:endCxn id="35" idx="6"/>
            </p:cNvCxnSpPr>
            <p:nvPr/>
          </p:nvCxnSpPr>
          <p:spPr>
            <a:xfrm rot="10800000" flipH="1">
              <a:off x="331788" y="3573859"/>
              <a:ext cx="2051050" cy="1589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39" name="Прямая соединительная линия 38"/>
            <p:cNvCxnSpPr>
              <a:stCxn id="35" idx="7"/>
              <a:endCxn id="35" idx="3"/>
            </p:cNvCxnSpPr>
            <p:nvPr/>
          </p:nvCxnSpPr>
          <p:spPr>
            <a:xfrm rot="16200000" flipH="1" flipV="1">
              <a:off x="652184" y="2848371"/>
              <a:ext cx="1410259" cy="14509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40" name="Пирог 39"/>
            <p:cNvSpPr/>
            <p:nvPr/>
          </p:nvSpPr>
          <p:spPr>
            <a:xfrm>
              <a:off x="357188" y="2571750"/>
              <a:ext cx="2000250" cy="2001043"/>
            </a:xfrm>
            <a:prstGeom prst="pie">
              <a:avLst>
                <a:gd name="adj1" fmla="val 13332567"/>
                <a:gd name="adj2" fmla="val 2631852"/>
              </a:avLst>
            </a:pr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107504" y="116632"/>
            <a:ext cx="8839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  <a:latin typeface="Comic Sans MS" pitchFamily="66" charset="0"/>
              </a:rPr>
              <a:t>Какую часть лекарства Маша скормила Медведю?</a:t>
            </a:r>
          </a:p>
        </p:txBody>
      </p:sp>
      <p:grpSp>
        <p:nvGrpSpPr>
          <p:cNvPr id="3" name="Группа 24"/>
          <p:cNvGrpSpPr>
            <a:grpSpLocks/>
          </p:cNvGrpSpPr>
          <p:nvPr/>
        </p:nvGrpSpPr>
        <p:grpSpPr bwMode="auto">
          <a:xfrm>
            <a:off x="500063" y="2500313"/>
            <a:ext cx="2051050" cy="2000250"/>
            <a:chOff x="331788" y="2571750"/>
            <a:chExt cx="2051050" cy="2001043"/>
          </a:xfrm>
        </p:grpSpPr>
        <p:sp>
          <p:nvSpPr>
            <p:cNvPr id="26" name="Овал 25"/>
            <p:cNvSpPr/>
            <p:nvPr/>
          </p:nvSpPr>
          <p:spPr>
            <a:xfrm>
              <a:off x="331788" y="2576514"/>
              <a:ext cx="2051050" cy="1996279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7" name="Прямая соединительная линия 26"/>
            <p:cNvCxnSpPr>
              <a:stCxn id="26" idx="1"/>
              <a:endCxn id="26" idx="5"/>
            </p:cNvCxnSpPr>
            <p:nvPr/>
          </p:nvCxnSpPr>
          <p:spPr>
            <a:xfrm rot="16200000" flipH="1">
              <a:off x="652184" y="2848371"/>
              <a:ext cx="1410259" cy="14509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8" name="Прямая соединительная линия 27"/>
            <p:cNvCxnSpPr>
              <a:stCxn id="26" idx="0"/>
              <a:endCxn id="26" idx="4"/>
            </p:cNvCxnSpPr>
            <p:nvPr/>
          </p:nvCxnSpPr>
          <p:spPr>
            <a:xfrm rot="16200000" flipH="1">
              <a:off x="359173" y="3573065"/>
              <a:ext cx="1996279" cy="31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9" name="Прямая соединительная линия 28"/>
            <p:cNvCxnSpPr>
              <a:stCxn id="26" idx="2"/>
              <a:endCxn id="26" idx="6"/>
            </p:cNvCxnSpPr>
            <p:nvPr/>
          </p:nvCxnSpPr>
          <p:spPr>
            <a:xfrm rot="10800000" flipH="1">
              <a:off x="331788" y="3573859"/>
              <a:ext cx="2051050" cy="1589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30" name="Прямая соединительная линия 29"/>
            <p:cNvCxnSpPr>
              <a:stCxn id="26" idx="7"/>
              <a:endCxn id="26" idx="3"/>
            </p:cNvCxnSpPr>
            <p:nvPr/>
          </p:nvCxnSpPr>
          <p:spPr>
            <a:xfrm rot="16200000" flipH="1" flipV="1">
              <a:off x="652184" y="2848371"/>
              <a:ext cx="1410259" cy="14509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31" name="Пирог 30"/>
            <p:cNvSpPr/>
            <p:nvPr/>
          </p:nvSpPr>
          <p:spPr>
            <a:xfrm>
              <a:off x="357188" y="2571750"/>
              <a:ext cx="2000250" cy="2001043"/>
            </a:xfrm>
            <a:prstGeom prst="pie">
              <a:avLst>
                <a:gd name="adj1" fmla="val 8154481"/>
                <a:gd name="adj2" fmla="val 16150318"/>
              </a:avLst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41" name="TextBox 40"/>
          <p:cNvSpPr txBox="1"/>
          <p:nvPr/>
        </p:nvSpPr>
        <p:spPr>
          <a:xfrm>
            <a:off x="571472" y="5072074"/>
            <a:ext cx="2571768" cy="110799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cs typeface="+mn-cs"/>
              </a:rPr>
              <a:t>⁴⁄₈=½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grpSp>
        <p:nvGrpSpPr>
          <p:cNvPr id="5" name="Группа 23"/>
          <p:cNvGrpSpPr>
            <a:grpSpLocks/>
          </p:cNvGrpSpPr>
          <p:nvPr/>
        </p:nvGrpSpPr>
        <p:grpSpPr bwMode="auto">
          <a:xfrm>
            <a:off x="500063" y="2500313"/>
            <a:ext cx="2051050" cy="2000250"/>
            <a:chOff x="331788" y="2571750"/>
            <a:chExt cx="2051050" cy="2001043"/>
          </a:xfrm>
        </p:grpSpPr>
        <p:sp>
          <p:nvSpPr>
            <p:cNvPr id="11" name="Овал 10"/>
            <p:cNvSpPr/>
            <p:nvPr/>
          </p:nvSpPr>
          <p:spPr>
            <a:xfrm>
              <a:off x="331788" y="2576514"/>
              <a:ext cx="2051050" cy="1996279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7" name="Прямая соединительная линия 16"/>
            <p:cNvCxnSpPr>
              <a:stCxn id="11" idx="1"/>
              <a:endCxn id="11" idx="5"/>
            </p:cNvCxnSpPr>
            <p:nvPr/>
          </p:nvCxnSpPr>
          <p:spPr>
            <a:xfrm rot="16200000" flipH="1">
              <a:off x="652184" y="2848371"/>
              <a:ext cx="1410259" cy="14509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19" name="Прямая соединительная линия 18"/>
            <p:cNvCxnSpPr>
              <a:stCxn id="11" idx="0"/>
              <a:endCxn id="11" idx="4"/>
            </p:cNvCxnSpPr>
            <p:nvPr/>
          </p:nvCxnSpPr>
          <p:spPr>
            <a:xfrm rot="16200000" flipH="1">
              <a:off x="359173" y="3573065"/>
              <a:ext cx="1996279" cy="31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1" name="Прямая соединительная линия 20"/>
            <p:cNvCxnSpPr>
              <a:stCxn id="11" idx="2"/>
              <a:endCxn id="11" idx="6"/>
            </p:cNvCxnSpPr>
            <p:nvPr/>
          </p:nvCxnSpPr>
          <p:spPr>
            <a:xfrm rot="10800000" flipH="1">
              <a:off x="331788" y="3573859"/>
              <a:ext cx="2051050" cy="1589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3" name="Прямая соединительная линия 22"/>
            <p:cNvCxnSpPr>
              <a:stCxn id="11" idx="7"/>
              <a:endCxn id="11" idx="3"/>
            </p:cNvCxnSpPr>
            <p:nvPr/>
          </p:nvCxnSpPr>
          <p:spPr>
            <a:xfrm rot="16200000" flipH="1" flipV="1">
              <a:off x="652184" y="2848371"/>
              <a:ext cx="1410259" cy="14509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4" name="Пирог 3"/>
            <p:cNvSpPr/>
            <p:nvPr/>
          </p:nvSpPr>
          <p:spPr>
            <a:xfrm>
              <a:off x="357188" y="2571750"/>
              <a:ext cx="2000250" cy="2001043"/>
            </a:xfrm>
            <a:prstGeom prst="pie">
              <a:avLst>
                <a:gd name="adj1" fmla="val 13519715"/>
                <a:gd name="adj2" fmla="val 161503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1000100" y="5072074"/>
            <a:ext cx="2000264" cy="110799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cs typeface="+mn-cs"/>
              </a:rPr>
              <a:t>⅜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5072074"/>
            <a:ext cx="1714512" cy="1107996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cs typeface="+mn-cs"/>
              </a:rPr>
              <a:t>⅛</a:t>
            </a:r>
            <a:endParaRPr lang="ru-RU" sz="6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  <a:cs typeface="+mn-cs"/>
            </a:endParaRPr>
          </a:p>
        </p:txBody>
      </p:sp>
      <p:pic>
        <p:nvPicPr>
          <p:cNvPr id="13322" name="Рисунок 31" descr="4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71813" y="2928938"/>
            <a:ext cx="5918200" cy="371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142875" y="71438"/>
            <a:ext cx="8786813" cy="1120775"/>
          </a:xfrm>
        </p:spPr>
        <p:txBody>
          <a:bodyPr/>
          <a:lstStyle/>
          <a:p>
            <a:pPr algn="ctr" eaLnBrk="1" hangingPunct="1"/>
            <a:r>
              <a:rPr lang="ru-RU" sz="4000" dirty="0" smtClean="0">
                <a:solidFill>
                  <a:srgbClr val="C00000"/>
                </a:solidFill>
                <a:latin typeface="Comic Sans MS" pitchFamily="66" charset="0"/>
              </a:rPr>
              <a:t>Какую часть пирога съела Маша, если известно, что она съела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28662" y="5500702"/>
            <a:ext cx="1214446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n-lt"/>
                <a:cs typeface="+mn-cs"/>
              </a:rPr>
              <a:t>50%?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28662" y="5572140"/>
            <a:ext cx="1071570" cy="523220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  <a:cs typeface="+mn-cs"/>
              </a:rPr>
              <a:t>75%?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7224" y="5500702"/>
            <a:ext cx="1143008" cy="584775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+mn-lt"/>
                <a:cs typeface="+mn-cs"/>
              </a:rPr>
              <a:t>25%?</a:t>
            </a:r>
          </a:p>
        </p:txBody>
      </p:sp>
      <p:grpSp>
        <p:nvGrpSpPr>
          <p:cNvPr id="2" name="Группа 13"/>
          <p:cNvGrpSpPr>
            <a:grpSpLocks/>
          </p:cNvGrpSpPr>
          <p:nvPr/>
        </p:nvGrpSpPr>
        <p:grpSpPr bwMode="auto">
          <a:xfrm>
            <a:off x="500063" y="2571750"/>
            <a:ext cx="2051050" cy="2000250"/>
            <a:chOff x="331788" y="2571750"/>
            <a:chExt cx="2051050" cy="2001043"/>
          </a:xfrm>
        </p:grpSpPr>
        <p:sp>
          <p:nvSpPr>
            <p:cNvPr id="15" name="Овал 14"/>
            <p:cNvSpPr/>
            <p:nvPr/>
          </p:nvSpPr>
          <p:spPr>
            <a:xfrm>
              <a:off x="331788" y="2576515"/>
              <a:ext cx="2051050" cy="1996278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17" name="Прямая соединительная линия 16"/>
            <p:cNvCxnSpPr>
              <a:stCxn id="15" idx="0"/>
              <a:endCxn id="15" idx="4"/>
            </p:cNvCxnSpPr>
            <p:nvPr/>
          </p:nvCxnSpPr>
          <p:spPr>
            <a:xfrm rot="16200000" flipH="1">
              <a:off x="359173" y="3573066"/>
              <a:ext cx="1996278" cy="31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0" name="Пирог 19"/>
            <p:cNvSpPr/>
            <p:nvPr/>
          </p:nvSpPr>
          <p:spPr>
            <a:xfrm>
              <a:off x="357188" y="2571750"/>
              <a:ext cx="2000250" cy="2001043"/>
            </a:xfrm>
            <a:prstGeom prst="pie">
              <a:avLst>
                <a:gd name="adj1" fmla="val 5499186"/>
                <a:gd name="adj2" fmla="val 161503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Группа 21"/>
          <p:cNvGrpSpPr>
            <a:grpSpLocks/>
          </p:cNvGrpSpPr>
          <p:nvPr/>
        </p:nvGrpSpPr>
        <p:grpSpPr bwMode="auto">
          <a:xfrm>
            <a:off x="500063" y="2571750"/>
            <a:ext cx="2051050" cy="2000250"/>
            <a:chOff x="331788" y="2571750"/>
            <a:chExt cx="2051050" cy="2001043"/>
          </a:xfrm>
        </p:grpSpPr>
        <p:sp>
          <p:nvSpPr>
            <p:cNvPr id="23" name="Овал 22"/>
            <p:cNvSpPr/>
            <p:nvPr/>
          </p:nvSpPr>
          <p:spPr>
            <a:xfrm>
              <a:off x="331788" y="2576515"/>
              <a:ext cx="2051050" cy="1996278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24" name="Прямая соединительная линия 23"/>
            <p:cNvCxnSpPr>
              <a:stCxn id="23" idx="1"/>
              <a:endCxn id="23" idx="5"/>
            </p:cNvCxnSpPr>
            <p:nvPr/>
          </p:nvCxnSpPr>
          <p:spPr>
            <a:xfrm rot="16200000" flipH="1">
              <a:off x="652184" y="2848372"/>
              <a:ext cx="1410259" cy="14509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5" name="Прямая соединительная линия 24"/>
            <p:cNvCxnSpPr>
              <a:stCxn id="23" idx="0"/>
              <a:endCxn id="23" idx="4"/>
            </p:cNvCxnSpPr>
            <p:nvPr/>
          </p:nvCxnSpPr>
          <p:spPr>
            <a:xfrm rot="16200000" flipH="1">
              <a:off x="359173" y="3573066"/>
              <a:ext cx="1996278" cy="31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cxnSp>
          <p:nvCxnSpPr>
            <p:cNvPr id="26" name="Прямая соединительная линия 25"/>
            <p:cNvCxnSpPr>
              <a:stCxn id="23" idx="2"/>
              <a:endCxn id="23" idx="6"/>
            </p:cNvCxnSpPr>
            <p:nvPr/>
          </p:nvCxnSpPr>
          <p:spPr>
            <a:xfrm rot="10800000" flipH="1">
              <a:off x="331788" y="3573860"/>
              <a:ext cx="2051050" cy="1588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28" name="Пирог 27"/>
            <p:cNvSpPr/>
            <p:nvPr/>
          </p:nvSpPr>
          <p:spPr>
            <a:xfrm>
              <a:off x="357188" y="2571750"/>
              <a:ext cx="2000250" cy="2001043"/>
            </a:xfrm>
            <a:prstGeom prst="pie">
              <a:avLst>
                <a:gd name="adj1" fmla="val 104553"/>
                <a:gd name="adj2" fmla="val 16150318"/>
              </a:avLst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Группа 28"/>
          <p:cNvGrpSpPr>
            <a:grpSpLocks/>
          </p:cNvGrpSpPr>
          <p:nvPr/>
        </p:nvGrpSpPr>
        <p:grpSpPr bwMode="auto">
          <a:xfrm>
            <a:off x="500063" y="2571750"/>
            <a:ext cx="2051050" cy="2000250"/>
            <a:chOff x="331788" y="2571750"/>
            <a:chExt cx="2051050" cy="2001043"/>
          </a:xfrm>
        </p:grpSpPr>
        <p:sp>
          <p:nvSpPr>
            <p:cNvPr id="30" name="Овал 29"/>
            <p:cNvSpPr/>
            <p:nvPr/>
          </p:nvSpPr>
          <p:spPr>
            <a:xfrm>
              <a:off x="331788" y="2576515"/>
              <a:ext cx="2051050" cy="1996278"/>
            </a:xfrm>
            <a:prstGeom prst="ellips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cxnSp>
          <p:nvCxnSpPr>
            <p:cNvPr id="31" name="Прямая соединительная линия 30"/>
            <p:cNvCxnSpPr>
              <a:stCxn id="30" idx="0"/>
              <a:endCxn id="30" idx="4"/>
            </p:cNvCxnSpPr>
            <p:nvPr/>
          </p:nvCxnSpPr>
          <p:spPr>
            <a:xfrm rot="16200000" flipH="1">
              <a:off x="359173" y="3573066"/>
              <a:ext cx="1996278" cy="3175"/>
            </a:xfrm>
            <a:prstGeom prst="line">
              <a:avLst/>
            </a:prstGeom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cxnSp>
        <p:sp>
          <p:nvSpPr>
            <p:cNvPr id="32" name="Пирог 31"/>
            <p:cNvSpPr/>
            <p:nvPr/>
          </p:nvSpPr>
          <p:spPr>
            <a:xfrm>
              <a:off x="357188" y="2571750"/>
              <a:ext cx="2000250" cy="2001043"/>
            </a:xfrm>
            <a:prstGeom prst="pie">
              <a:avLst>
                <a:gd name="adj1" fmla="val 10792275"/>
                <a:gd name="adj2" fmla="val 16150318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solidFill>
                  <a:schemeClr val="tx1"/>
                </a:solidFill>
              </a:endParaRPr>
            </a:p>
          </p:txBody>
        </p:sp>
      </p:grpSp>
      <p:pic>
        <p:nvPicPr>
          <p:cNvPr id="21" name="Picture 2" descr="http://i3.imageban.ru/out/2012/09/26/bd124721a034af9cba14332cdfede53a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3362020"/>
            <a:ext cx="6215074" cy="34959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285720" y="-24"/>
            <a:ext cx="8462993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Comic Sans MS" pitchFamily="66" charset="0"/>
              </a:rPr>
              <a:t>Отдала ли Маша все леденцы лесным жителям, если в первый раз она отдала 75% всех леденцов, а потом – 25% остатка? </a:t>
            </a:r>
            <a:endParaRPr lang="ru-RU" sz="2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13314" name="Picture 2" descr="http://www.playing-field.ru/img/2015/052206/084947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00496" y="2214554"/>
            <a:ext cx="4991731" cy="3071834"/>
          </a:xfrm>
          <a:prstGeom prst="rect">
            <a:avLst/>
          </a:prstGeom>
          <a:noFill/>
        </p:spPr>
      </p:pic>
      <p:sp>
        <p:nvSpPr>
          <p:cNvPr id="20" name="Прямоугольник 19"/>
          <p:cNvSpPr/>
          <p:nvPr/>
        </p:nvSpPr>
        <p:spPr>
          <a:xfrm>
            <a:off x="500034" y="2143116"/>
            <a:ext cx="1643074" cy="164307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500034" y="3786190"/>
            <a:ext cx="1643074" cy="164307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2143108" y="2143116"/>
            <a:ext cx="1643074" cy="164307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2143108" y="3786190"/>
            <a:ext cx="1643074" cy="1643074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>
            <a:spLocks noChangeAspect="1"/>
          </p:cNvSpPr>
          <p:nvPr/>
        </p:nvSpPr>
        <p:spPr>
          <a:xfrm>
            <a:off x="2143108" y="3786190"/>
            <a:ext cx="820800" cy="857339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Прямоугольник 29"/>
          <p:cNvSpPr>
            <a:spLocks noChangeAspect="1"/>
          </p:cNvSpPr>
          <p:nvPr/>
        </p:nvSpPr>
        <p:spPr>
          <a:xfrm>
            <a:off x="2965382" y="3786190"/>
            <a:ext cx="820800" cy="857339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>
            <a:spLocks noChangeAspect="1"/>
          </p:cNvSpPr>
          <p:nvPr/>
        </p:nvSpPr>
        <p:spPr>
          <a:xfrm>
            <a:off x="2143108" y="4643363"/>
            <a:ext cx="820800" cy="785901"/>
          </a:xfrm>
          <a:prstGeom prst="rect">
            <a:avLst/>
          </a:prstGeom>
          <a:solidFill>
            <a:srgbClr val="FFFF00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1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1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2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3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tx2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30" grpId="0" animBg="1"/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892480" cy="557213"/>
          </a:xfrm>
        </p:spPr>
        <p:txBody>
          <a:bodyPr/>
          <a:lstStyle/>
          <a:p>
            <a:pPr algn="ctr" eaLnBrk="1" hangingPunct="1"/>
            <a:r>
              <a:rPr lang="ru-RU" sz="4000" b="1" dirty="0" smtClean="0">
                <a:solidFill>
                  <a:srgbClr val="C00000"/>
                </a:solidFill>
                <a:latin typeface="Comic Sans MS" pitchFamily="66" charset="0"/>
              </a:rPr>
              <a:t>Задача №1 «Маша и яблоки»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179512" y="1556792"/>
            <a:ext cx="8964488" cy="2300833"/>
          </a:xfrm>
          <a:prstGeom prst="snip2DiagRect">
            <a:avLst>
              <a:gd name="adj1" fmla="val 15335"/>
              <a:gd name="adj2" fmla="val 15315"/>
            </a:avLst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000066"/>
                </a:solidFill>
              </a:rPr>
              <a:t>Маша шла по лесу и увидела яблоньку  с 25 спелыми яблоками. </a:t>
            </a:r>
            <a:r>
              <a:rPr lang="ru-RU" sz="3200" dirty="0" smtClean="0">
                <a:solidFill>
                  <a:srgbClr val="000066"/>
                </a:solidFill>
              </a:rPr>
              <a:t>Недолго </a:t>
            </a:r>
            <a:r>
              <a:rPr lang="ru-RU" sz="3200" dirty="0">
                <a:solidFill>
                  <a:srgbClr val="000066"/>
                </a:solidFill>
              </a:rPr>
              <a:t>думая, Маша залезла и сорвала  32% всех яблок. </a:t>
            </a:r>
            <a:r>
              <a:rPr lang="ru-RU" sz="3200" dirty="0" smtClean="0">
                <a:solidFill>
                  <a:srgbClr val="000066"/>
                </a:solidFill>
              </a:rPr>
              <a:t>Сколько </a:t>
            </a:r>
            <a:r>
              <a:rPr lang="ru-RU" sz="3200" dirty="0">
                <a:solidFill>
                  <a:srgbClr val="000066"/>
                </a:solidFill>
              </a:rPr>
              <a:t>яблок </a:t>
            </a:r>
            <a:r>
              <a:rPr lang="ru-RU" sz="3200" dirty="0" smtClean="0">
                <a:solidFill>
                  <a:srgbClr val="000066"/>
                </a:solidFill>
              </a:rPr>
              <a:t>осталось на дереве?</a:t>
            </a:r>
            <a:endParaRPr lang="ru-RU" sz="3200" dirty="0">
              <a:solidFill>
                <a:srgbClr val="000066"/>
              </a:solidFill>
            </a:endParaRPr>
          </a:p>
        </p:txBody>
      </p:sp>
      <p:pic>
        <p:nvPicPr>
          <p:cNvPr id="5" name="Рисунок 23" descr="6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5988" y="4083050"/>
            <a:ext cx="4832350" cy="264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892480" cy="557213"/>
          </a:xfrm>
        </p:spPr>
        <p:txBody>
          <a:bodyPr/>
          <a:lstStyle/>
          <a:p>
            <a:pPr algn="ctr" eaLnBrk="1" hangingPunct="1"/>
            <a:r>
              <a:rPr lang="ru-RU" sz="4000" b="1" dirty="0" smtClean="0">
                <a:solidFill>
                  <a:srgbClr val="C00000"/>
                </a:solidFill>
                <a:latin typeface="Comic Sans MS" pitchFamily="66" charset="0"/>
              </a:rPr>
              <a:t>Задача №2 «Скорость бега»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0" y="1556792"/>
            <a:ext cx="9144000" cy="3096344"/>
          </a:xfrm>
          <a:prstGeom prst="snip2DiagRect">
            <a:avLst>
              <a:gd name="adj1" fmla="val 15335"/>
              <a:gd name="adj2" fmla="val 15315"/>
            </a:avLst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100" dirty="0">
                <a:solidFill>
                  <a:srgbClr val="000066"/>
                </a:solidFill>
              </a:rPr>
              <a:t>Когда Маша неожиданно запрыгнула на спину к Мише, то он испугался и побежал.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100" dirty="0">
                <a:solidFill>
                  <a:srgbClr val="000066"/>
                </a:solidFill>
              </a:rPr>
              <a:t>При этом скорость  бега медведя </a:t>
            </a:r>
            <a:r>
              <a:rPr lang="ru-RU" sz="3100" dirty="0" smtClean="0">
                <a:solidFill>
                  <a:srgbClr val="000066"/>
                </a:solidFill>
              </a:rPr>
              <a:t>увеличилась на 20</a:t>
            </a:r>
            <a:r>
              <a:rPr lang="ru-RU" sz="3100" dirty="0">
                <a:solidFill>
                  <a:srgbClr val="000066"/>
                </a:solidFill>
              </a:rPr>
              <a:t>% от его «нормальной» скорости. С какой скоростью бежал испуганный Миша, если в нормальном состоянии он бежит 60 км/ч?</a:t>
            </a:r>
          </a:p>
        </p:txBody>
      </p:sp>
      <p:pic>
        <p:nvPicPr>
          <p:cNvPr id="6" name="Рисунок 5" descr="11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78339" y="4837805"/>
            <a:ext cx="3265661" cy="2020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892480" cy="557213"/>
          </a:xfrm>
        </p:spPr>
        <p:txBody>
          <a:bodyPr/>
          <a:lstStyle/>
          <a:p>
            <a:pPr algn="ctr" eaLnBrk="1" hangingPunct="1"/>
            <a:r>
              <a:rPr lang="ru-RU" sz="4000" b="1" dirty="0" smtClean="0">
                <a:solidFill>
                  <a:srgbClr val="C00000"/>
                </a:solidFill>
                <a:latin typeface="Comic Sans MS" pitchFamily="66" charset="0"/>
              </a:rPr>
              <a:t>Задача №3 «Маша и Новый Год»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0" y="1556792"/>
            <a:ext cx="9144000" cy="2376264"/>
          </a:xfrm>
          <a:prstGeom prst="snip2DiagRect">
            <a:avLst>
              <a:gd name="adj1" fmla="val 15335"/>
              <a:gd name="adj2" fmla="val 15315"/>
            </a:avLst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>
                <a:solidFill>
                  <a:srgbClr val="000066"/>
                </a:solidFill>
              </a:rPr>
              <a:t>Маша и Миша запланировали поздравить с Новым годом 45 зверей. Сколько зверей еще получат подарки, если они успели поздравить только 60% всех зверей?</a:t>
            </a:r>
          </a:p>
        </p:txBody>
      </p:sp>
      <p:pic>
        <p:nvPicPr>
          <p:cNvPr id="5" name="Рисунок 19" descr="13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4077072"/>
            <a:ext cx="4176464" cy="2718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892480" cy="557213"/>
          </a:xfrm>
        </p:spPr>
        <p:txBody>
          <a:bodyPr/>
          <a:lstStyle/>
          <a:p>
            <a:pPr algn="ctr" eaLnBrk="1" hangingPunct="1"/>
            <a:r>
              <a:rPr lang="ru-RU" sz="4000" b="1" dirty="0" smtClean="0">
                <a:solidFill>
                  <a:srgbClr val="C00000"/>
                </a:solidFill>
                <a:latin typeface="Comic Sans MS" pitchFamily="66" charset="0"/>
              </a:rPr>
              <a:t>Задача №4 «Маша и Дед Мороз»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0" y="1556792"/>
            <a:ext cx="9144000" cy="2520280"/>
          </a:xfrm>
          <a:prstGeom prst="snip2DiagRect">
            <a:avLst>
              <a:gd name="adj1" fmla="val 15335"/>
              <a:gd name="adj2" fmla="val 15315"/>
            </a:avLst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dirty="0">
                <a:solidFill>
                  <a:srgbClr val="000066"/>
                </a:solidFill>
              </a:rPr>
              <a:t>Дед Мороз простудился, и Маша заварила ему 400 </a:t>
            </a:r>
            <a:r>
              <a:rPr lang="ru-RU" sz="3000" dirty="0" smtClean="0">
                <a:solidFill>
                  <a:srgbClr val="000066"/>
                </a:solidFill>
              </a:rPr>
              <a:t>граммовую кружку </a:t>
            </a:r>
            <a:r>
              <a:rPr lang="ru-RU" sz="3000" dirty="0">
                <a:solidFill>
                  <a:srgbClr val="000066"/>
                </a:solidFill>
              </a:rPr>
              <a:t>крепкого чая с малиной. </a:t>
            </a:r>
            <a:endParaRPr lang="ru-RU" sz="3000" dirty="0" smtClean="0">
              <a:solidFill>
                <a:srgbClr val="000066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dirty="0" smtClean="0">
                <a:solidFill>
                  <a:srgbClr val="000066"/>
                </a:solidFill>
              </a:rPr>
              <a:t>А </a:t>
            </a:r>
            <a:r>
              <a:rPr lang="ru-RU" sz="3000" dirty="0">
                <a:solidFill>
                  <a:srgbClr val="000066"/>
                </a:solidFill>
              </a:rPr>
              <a:t>ещё Маша положила туда мёд.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000" dirty="0">
                <a:solidFill>
                  <a:srgbClr val="000066"/>
                </a:solidFill>
              </a:rPr>
              <a:t>Сколько мёда положила девочка в чай, если мёда было 6% от всего объёма кружки?</a:t>
            </a:r>
          </a:p>
        </p:txBody>
      </p:sp>
      <p:pic>
        <p:nvPicPr>
          <p:cNvPr id="6" name="Рисунок 4" descr="12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776" y="4221088"/>
            <a:ext cx="4087341" cy="2508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892480" cy="557213"/>
          </a:xfrm>
        </p:spPr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Задача №5 «Телефонные фразы»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51520" y="1556792"/>
            <a:ext cx="8698805" cy="2800902"/>
          </a:xfrm>
          <a:prstGeom prst="snip2DiagRect">
            <a:avLst>
              <a:gd name="adj1" fmla="val 15335"/>
              <a:gd name="adj2" fmla="val 15315"/>
            </a:avLst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0066"/>
                </a:solidFill>
              </a:rPr>
              <a:t>Маша за год позвонила 800 раз по телефону. 55% последних фраз её были «Ага, давай!», 25% - «До встречи!», 10% - «Созвонимся!», 8% - «Целую!» и лишь 2% - «Пока!». Сколько раз Маша назвала каждую фразу? </a:t>
            </a:r>
            <a:endParaRPr lang="ru-RU" sz="3200" dirty="0">
              <a:solidFill>
                <a:srgbClr val="000066"/>
              </a:solidFill>
            </a:endParaRPr>
          </a:p>
        </p:txBody>
      </p:sp>
      <p:pic>
        <p:nvPicPr>
          <p:cNvPr id="2050" name="Picture 2" descr="http://s09.radikal.ru/i182/1005/e9/49a1b9f6f97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4492632"/>
            <a:ext cx="4000528" cy="22225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892480" cy="557213"/>
          </a:xfrm>
        </p:spPr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Задача №6 «Шопинг»</a:t>
            </a: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251520" y="1556792"/>
            <a:ext cx="8698805" cy="2800902"/>
          </a:xfrm>
          <a:prstGeom prst="snip2DiagRect">
            <a:avLst>
              <a:gd name="adj1" fmla="val 15335"/>
              <a:gd name="adj2" fmla="val 15315"/>
            </a:avLst>
          </a:prstGeom>
          <a:solidFill>
            <a:schemeClr val="bg1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dirty="0" smtClean="0">
                <a:solidFill>
                  <a:srgbClr val="000066"/>
                </a:solidFill>
              </a:rPr>
              <a:t>Маша решила купить себе новою футболку, цена которой 900 рублей. В магазине была распродажа и на футболку действовала скидка 18%. За сколько рублей Маша купила футболку?</a:t>
            </a:r>
            <a:endParaRPr lang="ru-RU" sz="3200" dirty="0">
              <a:solidFill>
                <a:srgbClr val="000066"/>
              </a:solidFill>
            </a:endParaRPr>
          </a:p>
        </p:txBody>
      </p:sp>
      <p:pic>
        <p:nvPicPr>
          <p:cNvPr id="1026" name="Picture 2" descr="https://avatars.mds.yandex.net/get-mpic/933699/img_id536616336812050212.jpeg/ori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744614">
            <a:off x="6810823" y="4552153"/>
            <a:ext cx="2197879" cy="2078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285720" y="-24"/>
            <a:ext cx="846299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Сколько получится если 100 рублей увеличить на 300%?</a:t>
            </a:r>
            <a:endParaRPr lang="ru-RU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31746" name="Picture 2" descr="http://i04.fotocdn.net/s1/7/user_s/220/220982/220982719.jpg?201304132010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643050"/>
            <a:ext cx="4743466" cy="4743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285720" y="-24"/>
            <a:ext cx="8462993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C00000"/>
                </a:solidFill>
                <a:latin typeface="Comic Sans MS" pitchFamily="66" charset="0"/>
              </a:rPr>
              <a:t>Сколько получится если 800 рублей уменьшить на 10%?</a:t>
            </a:r>
            <a:endParaRPr lang="ru-RU" sz="36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pic>
        <p:nvPicPr>
          <p:cNvPr id="31746" name="Picture 2" descr="http://i04.fotocdn.net/s1/7/user_s/220/220982/220982719.jpg?201304132010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1643050"/>
            <a:ext cx="4743466" cy="4743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8892480" cy="557213"/>
          </a:xfrm>
        </p:spPr>
        <p:txBody>
          <a:bodyPr/>
          <a:lstStyle/>
          <a:p>
            <a:pPr algn="ctr" eaLnBrk="1" hangingPunct="1"/>
            <a:r>
              <a:rPr lang="ru-RU" sz="4000" b="1" dirty="0" smtClean="0">
                <a:solidFill>
                  <a:srgbClr val="C00000"/>
                </a:solidFill>
                <a:latin typeface="Comic Sans MS" pitchFamily="66" charset="0"/>
              </a:rPr>
              <a:t>Домашнее задание</a:t>
            </a:r>
          </a:p>
        </p:txBody>
      </p:sp>
      <p:pic>
        <p:nvPicPr>
          <p:cNvPr id="1028" name="Picture 4" descr="http://s55.radikal.ru/i147/1203/d3/a58faf86fd9a.png"/>
          <p:cNvPicPr>
            <a:picLocks noChangeAspect="1" noChangeArrowheads="1"/>
          </p:cNvPicPr>
          <p:nvPr/>
        </p:nvPicPr>
        <p:blipFill>
          <a:blip r:embed="rId2" cstate="print"/>
          <a:srcRect l="9375" r="6249"/>
          <a:stretch>
            <a:fillRect/>
          </a:stretch>
        </p:blipFill>
        <p:spPr bwMode="auto">
          <a:xfrm>
            <a:off x="2143108" y="3071810"/>
            <a:ext cx="5143536" cy="33866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бычна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бычная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бычная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604</TotalTime>
  <Words>400</Words>
  <Application>Microsoft Office PowerPoint</Application>
  <PresentationFormat>Экран (4:3)</PresentationFormat>
  <Paragraphs>47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Обычная</vt:lpstr>
      <vt:lpstr>Решение задач  с процентами </vt:lpstr>
      <vt:lpstr>Слайд 2</vt:lpstr>
      <vt:lpstr>Выразите дробь в виде процентов:</vt:lpstr>
      <vt:lpstr>Слайд 4</vt:lpstr>
      <vt:lpstr>Какую часть пирога съела Маша, если известно, что она съела</vt:lpstr>
      <vt:lpstr>Слайд 6</vt:lpstr>
      <vt:lpstr>Задача №1 «Маша и яблоки»</vt:lpstr>
      <vt:lpstr>Задача №2 «Скорость бега»</vt:lpstr>
      <vt:lpstr>Задача №3 «Маша и Новый Год»</vt:lpstr>
      <vt:lpstr>Задача №4 «Маша и Дед Мороз»</vt:lpstr>
      <vt:lpstr>Задача №5 «Телефонные фразы»</vt:lpstr>
      <vt:lpstr>Задача №6 «Шопинг»</vt:lpstr>
      <vt:lpstr>Слайд 13</vt:lpstr>
      <vt:lpstr>Слайд 14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Решение задач  с процентами</dc:title>
  <dc:creator>Дочь</dc:creator>
  <cp:lastModifiedBy>Пользователь Hewlett Packard</cp:lastModifiedBy>
  <cp:revision>59</cp:revision>
  <dcterms:created xsi:type="dcterms:W3CDTF">2010-05-02T11:53:07Z</dcterms:created>
  <dcterms:modified xsi:type="dcterms:W3CDTF">2022-04-24T07:20:52Z</dcterms:modified>
</cp:coreProperties>
</file>